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4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C0574-65BF-4BB8-9939-F0CBE9E0F2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CFC09-C335-4490-B21C-32150747E9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249F-10B2-4B40-B990-D54BA9D321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CB96D-71DC-4FD0-9693-D0EC1EDD27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45AA51-25BF-44BA-BB83-9E3D9C428B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3F8F3-5830-4136-ABE7-4367331AE6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D2C72-4D4A-438F-935E-7405BD65EC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8D6AC-31E1-42C5-829D-5B00293D8F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07BD0-63FF-4D33-B362-C0BAF2FC4D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0AEC1-9A79-4367-9E41-45F3DB11F3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363A6-19D2-4769-936F-86DB30FD04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4AB9D-D7DB-4BFC-948D-063D9D5353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2087B-D12B-4B19-8E7F-FB17A2B72D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DB5E6A-8511-49AC-B3CE-B3BE36A50AE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/>
          <a:lstStyle/>
          <a:p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</a:rPr>
              <a:t>Проект «Моя любимая игрушка»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</a:rPr>
              <a:t>(средняя группа)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5948" y="5464873"/>
            <a:ext cx="6400800" cy="462156"/>
          </a:xfrm>
        </p:spPr>
        <p:txBody>
          <a:bodyPr/>
          <a:lstStyle/>
          <a:p>
            <a:r>
              <a:rPr lang="ru-RU" sz="2800" dirty="0" smtClean="0">
                <a:solidFill>
                  <a:srgbClr val="FF3300"/>
                </a:solidFill>
                <a:latin typeface="Monotype Corsiva" pitchFamily="66" charset="0"/>
              </a:rPr>
              <a:t>Воспитатель: Поликарпова Анна Сергеевна</a:t>
            </a:r>
            <a:endParaRPr lang="ru-RU" sz="2800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113" y="0"/>
            <a:ext cx="4560887" cy="576263"/>
          </a:xfrm>
          <a:prstGeom prst="rect">
            <a:avLst/>
          </a:prstGeom>
          <a:noFill/>
        </p:spPr>
      </p:pic>
      <p:pic>
        <p:nvPicPr>
          <p:cNvPr id="2053" name="Picture 5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0888" cy="576263"/>
          </a:xfrm>
          <a:prstGeom prst="rect">
            <a:avLst/>
          </a:prstGeom>
          <a:noFill/>
        </p:spPr>
      </p:pic>
      <p:pic>
        <p:nvPicPr>
          <p:cNvPr id="2054" name="Picture 6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1738"/>
            <a:ext cx="4560888" cy="576262"/>
          </a:xfrm>
          <a:prstGeom prst="rect">
            <a:avLst/>
          </a:prstGeom>
          <a:noFill/>
        </p:spPr>
      </p:pic>
      <p:pic>
        <p:nvPicPr>
          <p:cNvPr id="2055" name="Picture 7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113" y="6281738"/>
            <a:ext cx="4560887" cy="576262"/>
          </a:xfrm>
          <a:prstGeom prst="rect">
            <a:avLst/>
          </a:prstGeom>
          <a:noFill/>
        </p:spPr>
      </p:pic>
      <p:pic>
        <p:nvPicPr>
          <p:cNvPr id="2056" name="Picture 8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6575425" y="1992313"/>
            <a:ext cx="4560888" cy="576262"/>
          </a:xfrm>
          <a:prstGeom prst="rect">
            <a:avLst/>
          </a:prstGeom>
          <a:noFill/>
        </p:spPr>
      </p:pic>
      <p:pic>
        <p:nvPicPr>
          <p:cNvPr id="2057" name="Picture 9" descr="j0088542"/>
          <p:cNvPicPr>
            <a:picLocks noChangeAspect="1" noChangeArrowheads="1"/>
          </p:cNvPicPr>
          <p:nvPr/>
        </p:nvPicPr>
        <p:blipFill>
          <a:blip r:embed="rId2" cstate="print"/>
          <a:srcRect l="24225"/>
          <a:stretch>
            <a:fillRect/>
          </a:stretch>
        </p:blipFill>
        <p:spPr bwMode="auto">
          <a:xfrm rot="-5400000">
            <a:off x="7451725" y="4545013"/>
            <a:ext cx="2808288" cy="576262"/>
          </a:xfrm>
          <a:prstGeom prst="rect">
            <a:avLst/>
          </a:prstGeom>
          <a:noFill/>
        </p:spPr>
      </p:pic>
      <p:pic>
        <p:nvPicPr>
          <p:cNvPr id="2058" name="Picture 10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992312" y="2541587"/>
            <a:ext cx="4560888" cy="576263"/>
          </a:xfrm>
          <a:prstGeom prst="rect">
            <a:avLst/>
          </a:prstGeom>
          <a:noFill/>
        </p:spPr>
      </p:pic>
      <p:pic>
        <p:nvPicPr>
          <p:cNvPr id="2059" name="Picture 11" descr="j0088542"/>
          <p:cNvPicPr>
            <a:picLocks noChangeAspect="1" noChangeArrowheads="1"/>
          </p:cNvPicPr>
          <p:nvPr/>
        </p:nvPicPr>
        <p:blipFill>
          <a:blip r:embed="rId2" cstate="print"/>
          <a:srcRect l="11034" r="23250"/>
          <a:stretch>
            <a:fillRect/>
          </a:stretch>
        </p:blipFill>
        <p:spPr bwMode="auto">
          <a:xfrm rot="-5400000">
            <a:off x="-1210468" y="5071268"/>
            <a:ext cx="2997200" cy="57626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534081"/>
            <a:ext cx="3907723" cy="293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Лепка: "Зайчик ".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Рисование: " Игрушка для друга</a:t>
            </a:r>
            <a:r>
              <a:rPr lang="ru-RU" sz="2800" dirty="0" smtClean="0">
                <a:solidFill>
                  <a:srgbClr val="C00000"/>
                </a:solidFill>
              </a:rPr>
              <a:t>»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Аппликация</a:t>
            </a:r>
            <a:r>
              <a:rPr lang="ru-RU" sz="2800" dirty="0">
                <a:solidFill>
                  <a:srgbClr val="C00000"/>
                </a:solidFill>
              </a:rPr>
              <a:t>: «Весёлые мячики».</a:t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	</a:t>
            </a:r>
            <a:endParaRPr lang="ru-RU" sz="32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958" y="1677561"/>
            <a:ext cx="2776431" cy="208232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5689" y="1294499"/>
            <a:ext cx="2770095" cy="2077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731515"/>
            <a:ext cx="3192864" cy="2394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293096"/>
            <a:ext cx="3032525" cy="22743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3300"/>
                </a:solidFill>
                <a:latin typeface="Antiqua HW" pitchFamily="2" charset="0"/>
              </a:rPr>
              <a:t>Рассказывание детей на тему: "Моя </a:t>
            </a:r>
            <a:r>
              <a:rPr lang="ru-RU" sz="2800" dirty="0" smtClean="0">
                <a:solidFill>
                  <a:srgbClr val="FF3300"/>
                </a:solidFill>
                <a:latin typeface="Antiqua HW" pitchFamily="2" charset="0"/>
              </a:rPr>
              <a:t>игрушка</a:t>
            </a:r>
            <a:r>
              <a:rPr lang="ru-RU" sz="2800" dirty="0">
                <a:solidFill>
                  <a:srgbClr val="FF3300"/>
                </a:solidFill>
                <a:latin typeface="Antiqua HW" pitchFamily="2" charset="0"/>
              </a:rPr>
              <a:t>", "Описание игрушки" 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	</a:t>
            </a:r>
          </a:p>
          <a:p>
            <a:pPr>
              <a:buFontTx/>
              <a:buNone/>
            </a:pPr>
            <a:r>
              <a:rPr lang="ru-RU" dirty="0"/>
              <a:t>	</a:t>
            </a:r>
            <a:endParaRPr lang="ru-RU" sz="30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/>
              <a:t>Ребенок берет любую игрушку по своему желанию и начинает о ней рассказывать. Если ребенок затрудняется воспитатель задает наводящие вопросы.</a:t>
            </a:r>
          </a:p>
          <a:p>
            <a:pPr marL="0" indent="0">
              <a:buNone/>
            </a:pPr>
            <a:r>
              <a:rPr lang="ru-RU" sz="1600" dirty="0" smtClean="0"/>
              <a:t>Что </a:t>
            </a:r>
            <a:r>
              <a:rPr lang="ru-RU" sz="1600" dirty="0"/>
              <a:t>это за игрушка?</a:t>
            </a:r>
          </a:p>
          <a:p>
            <a:pPr marL="0" indent="0">
              <a:buNone/>
            </a:pPr>
            <a:r>
              <a:rPr lang="ru-RU" sz="1600" dirty="0" smtClean="0"/>
              <a:t>Из </a:t>
            </a:r>
            <a:r>
              <a:rPr lang="ru-RU" sz="1600" dirty="0"/>
              <a:t>чего она сделана?</a:t>
            </a:r>
          </a:p>
          <a:p>
            <a:pPr marL="0" indent="0">
              <a:buNone/>
            </a:pPr>
            <a:r>
              <a:rPr lang="ru-RU" sz="1600" dirty="0" smtClean="0"/>
              <a:t>Какая </a:t>
            </a:r>
            <a:r>
              <a:rPr lang="ru-RU" sz="1600" dirty="0"/>
              <a:t>она по форме?</a:t>
            </a:r>
          </a:p>
          <a:p>
            <a:pPr marL="0" indent="0">
              <a:buNone/>
            </a:pPr>
            <a:r>
              <a:rPr lang="ru-RU" sz="1600" dirty="0" smtClean="0"/>
              <a:t>Какая </a:t>
            </a:r>
            <a:r>
              <a:rPr lang="ru-RU" sz="1600" dirty="0"/>
              <a:t>она по размеру?</a:t>
            </a:r>
          </a:p>
          <a:p>
            <a:pPr marL="0" indent="0">
              <a:buNone/>
            </a:pPr>
            <a:r>
              <a:rPr lang="ru-RU" sz="1600" dirty="0" smtClean="0"/>
              <a:t>Какого </a:t>
            </a:r>
            <a:r>
              <a:rPr lang="ru-RU" sz="1600" dirty="0"/>
              <a:t>цвета?</a:t>
            </a:r>
          </a:p>
          <a:p>
            <a:pPr marL="0" indent="0">
              <a:buNone/>
            </a:pPr>
            <a:r>
              <a:rPr lang="ru-RU" sz="1600" dirty="0" smtClean="0"/>
              <a:t>Из </a:t>
            </a:r>
            <a:r>
              <a:rPr lang="ru-RU" sz="1600" dirty="0"/>
              <a:t>каких частей состоит?</a:t>
            </a:r>
          </a:p>
          <a:p>
            <a:pPr marL="0" indent="0">
              <a:buNone/>
            </a:pPr>
            <a:r>
              <a:rPr lang="ru-RU" sz="1600" dirty="0" smtClean="0"/>
              <a:t>Как </a:t>
            </a:r>
            <a:r>
              <a:rPr lang="ru-RU" sz="1600" dirty="0"/>
              <a:t>играть с ней? И так далее.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7393" y="1600200"/>
            <a:ext cx="4454624" cy="33409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00000"/>
                </a:solidFill>
              </a:rPr>
              <a:t>Игра - драматизация по мотивам </a:t>
            </a:r>
            <a:r>
              <a:rPr lang="ru-RU" sz="3600" dirty="0" err="1">
                <a:solidFill>
                  <a:srgbClr val="C00000"/>
                </a:solidFill>
              </a:rPr>
              <a:t>А.Барто</a:t>
            </a:r>
            <a:r>
              <a:rPr lang="ru-RU" sz="3600" dirty="0">
                <a:solidFill>
                  <a:srgbClr val="C00000"/>
                </a:solidFill>
              </a:rPr>
              <a:t> «Игрушки»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	</a:t>
            </a:r>
          </a:p>
          <a:p>
            <a:pPr>
              <a:buFontTx/>
              <a:buNone/>
            </a:pPr>
            <a:r>
              <a:rPr lang="ru-RU" dirty="0"/>
              <a:t>	</a:t>
            </a:r>
            <a:endParaRPr lang="ru-RU" sz="32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194967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родителями.</a:t>
            </a:r>
            <a:endParaRPr lang="ru-RU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1124744"/>
            <a:ext cx="4038600" cy="5001419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лучший рассказ на тему «Моя любимая игрушка». Выставка игрушек из дома.</a:t>
            </a:r>
            <a:r>
              <a:rPr lang="ru-RU" sz="2800" dirty="0"/>
              <a:t>	</a:t>
            </a:r>
            <a:endParaRPr lang="ru-RU" sz="30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Подготовка наглядной информации и консультации </a:t>
            </a:r>
            <a:r>
              <a:rPr lang="ru-RU" sz="1800" dirty="0" smtClean="0"/>
              <a:t>«Игрушка </a:t>
            </a:r>
            <a:r>
              <a:rPr lang="ru-RU" sz="1800" dirty="0"/>
              <a:t>в жизни ребенка» «Какие игрушки полезны ребенку» . Индивидуальные консультации с родителями: "Расскажите детям об игрушках, в которые вы играли в детстве"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14" y="3273227"/>
            <a:ext cx="3803915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0504" y="2267744"/>
            <a:ext cx="2897155" cy="2172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9081" y="4457725"/>
            <a:ext cx="3059832" cy="22948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918"/>
            <a:ext cx="8229600" cy="140901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                          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Результат</a:t>
            </a:r>
            <a:r>
              <a:rPr lang="ru-RU" sz="2800" b="1" dirty="0">
                <a:solidFill>
                  <a:srgbClr val="FF0000"/>
                </a:solidFill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В </a:t>
            </a:r>
            <a:r>
              <a:rPr lang="ru-RU" sz="2400" dirty="0"/>
              <a:t>целом он оправдал все поставленные цели. Особенно цели совместной деятельности ребенка и родителей. Родители после консультация «Какие игрушки полезны ребенку» пересмотрели свои взгляды на покупку игрушек. Некоторые родители не стали принимать участие нам не удалось включить их в работу.</a:t>
            </a:r>
            <a:br>
              <a:rPr lang="ru-RU" sz="2400" dirty="0"/>
            </a:br>
            <a:r>
              <a:rPr lang="ru-RU" sz="2400" dirty="0"/>
              <a:t>Дети продолжали улучшать свои навыки описательного рассказа  и рассказа из личного опыта, выступления публично. Они стали более бережно относиться к игрушкам.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216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5386610"/>
          </a:xfrm>
        </p:spPr>
        <p:txBody>
          <a:bodyPr/>
          <a:lstStyle/>
          <a:p>
            <a:r>
              <a:rPr lang="ru-RU" sz="6600" dirty="0" smtClean="0">
                <a:solidFill>
                  <a:srgbClr val="FF3300"/>
                </a:solidFill>
                <a:latin typeface="Antiqua HW" pitchFamily="2" charset="0"/>
              </a:rPr>
              <a:t>Спасибо за внимание!</a:t>
            </a:r>
            <a:endParaRPr lang="ru-RU" sz="6600" dirty="0">
              <a:solidFill>
                <a:srgbClr val="FF3300"/>
              </a:solidFill>
              <a:latin typeface="Antiqua HW" pitchFamily="2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	</a:t>
            </a:r>
            <a:endParaRPr lang="ru-RU" sz="30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FF3300"/>
                </a:solidFill>
                <a:latin typeface="Antiqua HW" pitchFamily="2" charset="0"/>
              </a:rPr>
              <a:t>Паспорт проекта</a:t>
            </a:r>
            <a:endParaRPr lang="ru-RU" sz="4000" dirty="0">
              <a:solidFill>
                <a:srgbClr val="FF3300"/>
              </a:solidFill>
              <a:latin typeface="Antiqua HW" pitchFamily="2" charset="0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251520" y="1124744"/>
            <a:ext cx="8435280" cy="1872209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b="1" dirty="0">
                <a:solidFill>
                  <a:srgbClr val="00B050"/>
                </a:solidFill>
              </a:rPr>
              <a:t>Участники проекта: </a:t>
            </a:r>
            <a:r>
              <a:rPr lang="ru-RU" sz="1600" dirty="0"/>
              <a:t>воспитатели, родители, дети.</a:t>
            </a:r>
          </a:p>
          <a:p>
            <a:pPr>
              <a:buFontTx/>
              <a:buNone/>
            </a:pPr>
            <a:r>
              <a:rPr lang="ru-RU" sz="1600" b="1" dirty="0">
                <a:solidFill>
                  <a:srgbClr val="00B050"/>
                </a:solidFill>
              </a:rPr>
              <a:t>Проблема:</a:t>
            </a:r>
          </a:p>
          <a:p>
            <a:pPr>
              <a:buFontTx/>
              <a:buNone/>
            </a:pPr>
            <a:r>
              <a:rPr lang="ru-RU" sz="1600" dirty="0"/>
              <a:t>Дети очень любят играть в игрушки, но не все знают,  как с ними играть, из чего </a:t>
            </a:r>
            <a:r>
              <a:rPr lang="ru-RU" sz="1600" dirty="0" smtClean="0"/>
              <a:t>они</a:t>
            </a:r>
          </a:p>
          <a:p>
            <a:pPr>
              <a:buFontTx/>
              <a:buNone/>
            </a:pPr>
            <a:r>
              <a:rPr lang="ru-RU" sz="1600" dirty="0" smtClean="0"/>
              <a:t>сделаны </a:t>
            </a:r>
            <a:r>
              <a:rPr lang="ru-RU" sz="1600" dirty="0"/>
              <a:t>и не умеют бережно относиться к ним, с трудом могут о них рассказать.  </a:t>
            </a:r>
            <a:endParaRPr lang="ru-RU" sz="1600" dirty="0" smtClean="0"/>
          </a:p>
          <a:p>
            <a:pPr>
              <a:buFontTx/>
              <a:buNone/>
            </a:pPr>
            <a:r>
              <a:rPr lang="ru-RU" sz="1600" dirty="0" smtClean="0"/>
              <a:t>Родители </a:t>
            </a:r>
            <a:r>
              <a:rPr lang="ru-RU" sz="1600" dirty="0"/>
              <a:t>не знают какие игрушки покупать детям. Современная проблема состоит в </a:t>
            </a:r>
            <a:endParaRPr lang="ru-RU" sz="1600" dirty="0" smtClean="0"/>
          </a:p>
          <a:p>
            <a:pPr>
              <a:buFontTx/>
              <a:buNone/>
            </a:pPr>
            <a:r>
              <a:rPr lang="ru-RU" sz="1600" dirty="0" smtClean="0"/>
              <a:t>том</a:t>
            </a:r>
            <a:r>
              <a:rPr lang="ru-RU" sz="1600" dirty="0"/>
              <a:t>, что сейчас очень много игрушек не подходящих для детей.</a:t>
            </a:r>
          </a:p>
          <a:p>
            <a:pPr>
              <a:buFontTx/>
              <a:buNone/>
            </a:pPr>
            <a:r>
              <a:rPr lang="ru-RU" sz="1600" dirty="0"/>
              <a:t>Данный проект поможет детям научиться бережно обращаться с игрушками, уметь о </a:t>
            </a:r>
            <a:endParaRPr lang="ru-RU" sz="1600" dirty="0" smtClean="0"/>
          </a:p>
          <a:p>
            <a:pPr>
              <a:buFontTx/>
              <a:buNone/>
            </a:pPr>
            <a:r>
              <a:rPr lang="ru-RU" sz="1600" dirty="0" smtClean="0"/>
              <a:t>них </a:t>
            </a:r>
            <a:r>
              <a:rPr lang="ru-RU" sz="1600" dirty="0"/>
              <a:t>рассказать другим.</a:t>
            </a:r>
          </a:p>
          <a:p>
            <a:pPr>
              <a:buFontTx/>
              <a:buNone/>
            </a:pPr>
            <a:r>
              <a:rPr lang="ru-RU" sz="1600" dirty="0">
                <a:solidFill>
                  <a:srgbClr val="C00000"/>
                </a:solidFill>
              </a:rPr>
              <a:t>Краткосрочный </a:t>
            </a:r>
            <a:r>
              <a:rPr lang="ru-RU" sz="1600" dirty="0" err="1" smtClean="0">
                <a:solidFill>
                  <a:srgbClr val="C00000"/>
                </a:solidFill>
              </a:rPr>
              <a:t>проект:октябрь</a:t>
            </a:r>
            <a:r>
              <a:rPr lang="ru-RU" sz="1600" dirty="0" smtClean="0"/>
              <a:t>.</a:t>
            </a:r>
            <a:endParaRPr lang="ru-RU" sz="1600" dirty="0"/>
          </a:p>
          <a:p>
            <a:pPr>
              <a:buFontTx/>
              <a:buNone/>
            </a:pPr>
            <a:r>
              <a:rPr lang="ru-RU" sz="1600" dirty="0">
                <a:solidFill>
                  <a:srgbClr val="C00000"/>
                </a:solidFill>
              </a:rPr>
              <a:t>Цель проекта:</a:t>
            </a:r>
          </a:p>
          <a:p>
            <a:pPr>
              <a:buFontTx/>
              <a:buNone/>
            </a:pPr>
            <a:r>
              <a:rPr lang="ru-RU" sz="1600" dirty="0"/>
              <a:t>учить детей рассказывать по памяти о своей любимой игрушке опираясь на работу </a:t>
            </a:r>
            <a:endParaRPr lang="ru-RU" sz="1600" dirty="0" smtClean="0"/>
          </a:p>
          <a:p>
            <a:pPr>
              <a:buFontTx/>
              <a:buNone/>
            </a:pPr>
            <a:r>
              <a:rPr lang="ru-RU" sz="1600" dirty="0" smtClean="0"/>
              <a:t>сделанною </a:t>
            </a:r>
            <a:r>
              <a:rPr lang="ru-RU" sz="1600" dirty="0"/>
              <a:t>с родителями или собственную;</a:t>
            </a:r>
          </a:p>
          <a:p>
            <a:pPr>
              <a:buFontTx/>
              <a:buNone/>
            </a:pPr>
            <a:r>
              <a:rPr lang="ru-RU" sz="1600" dirty="0"/>
              <a:t>вызвать желание бережно относиться к игрушкам;</a:t>
            </a:r>
          </a:p>
          <a:p>
            <a:pPr>
              <a:buFontTx/>
              <a:buNone/>
            </a:pPr>
            <a:r>
              <a:rPr lang="ru-RU" sz="1600" dirty="0">
                <a:solidFill>
                  <a:srgbClr val="C00000"/>
                </a:solidFill>
              </a:rPr>
              <a:t>Задачи:</a:t>
            </a:r>
          </a:p>
          <a:p>
            <a:pPr>
              <a:buFontTx/>
              <a:buNone/>
            </a:pPr>
            <a:r>
              <a:rPr lang="ru-RU" sz="1600" dirty="0"/>
              <a:t>обучать навыкам составления рассказа на основе личного опыта на тему "Моя </a:t>
            </a:r>
            <a:endParaRPr lang="ru-RU" sz="1600" dirty="0" smtClean="0"/>
          </a:p>
          <a:p>
            <a:pPr>
              <a:buFontTx/>
              <a:buNone/>
            </a:pPr>
            <a:r>
              <a:rPr lang="ru-RU" sz="1600" dirty="0" smtClean="0"/>
              <a:t>любимая </a:t>
            </a:r>
            <a:r>
              <a:rPr lang="ru-RU" sz="1600" dirty="0"/>
              <a:t>игрушка";</a:t>
            </a:r>
          </a:p>
          <a:p>
            <a:pPr>
              <a:buFontTx/>
              <a:buNone/>
            </a:pPr>
            <a:r>
              <a:rPr lang="ru-RU" sz="1600" dirty="0"/>
              <a:t>учить рассказывать последовательно, выразительно;</a:t>
            </a:r>
          </a:p>
          <a:p>
            <a:pPr>
              <a:buFontTx/>
              <a:buNone/>
            </a:pPr>
            <a:r>
              <a:rPr lang="ru-RU" sz="1600" dirty="0"/>
              <a:t>учить детей внимательно слушать своих товарищей, не перебивать;</a:t>
            </a:r>
          </a:p>
          <a:p>
            <a:pPr>
              <a:buFontTx/>
              <a:buNone/>
            </a:pPr>
            <a:r>
              <a:rPr lang="ru-RU" sz="1600" dirty="0"/>
              <a:t>прививать любовь, бережное отношение к игрушкам, желание убирать их на место.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6496" cy="249289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                    Этапы </a:t>
            </a:r>
            <a:r>
              <a:rPr lang="ru-RU" sz="2800" b="1" dirty="0">
                <a:solidFill>
                  <a:srgbClr val="FF0000"/>
                </a:solidFill>
              </a:rPr>
              <a:t>реализации проекта: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Изучение  литературы по теме проекта. </a:t>
            </a:r>
            <a:br>
              <a:rPr lang="ru-RU" sz="2000" dirty="0"/>
            </a:br>
            <a:r>
              <a:rPr lang="ru-RU" sz="2000" dirty="0"/>
              <a:t>- Подбор фотографий, иллюстраций, </a:t>
            </a:r>
            <a:r>
              <a:rPr lang="ru-RU" sz="2000" dirty="0" smtClean="0"/>
              <a:t>материалов, игр.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Составление плана работы.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479016"/>
            <a:ext cx="4176464" cy="313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3300"/>
                </a:solidFill>
                <a:latin typeface="Antiqua HW" pitchFamily="2" charset="0"/>
              </a:rPr>
              <a:t>Совместная деятельность воспитателя с детьми.</a:t>
            </a:r>
            <a:endParaRPr lang="ru-RU" sz="3200" b="1" dirty="0">
              <a:solidFill>
                <a:srgbClr val="FF3300"/>
              </a:solidFill>
              <a:latin typeface="Antiqua HW" pitchFamily="2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B050"/>
                </a:solidFill>
              </a:rPr>
              <a:t>Беседы :</a:t>
            </a:r>
            <a:r>
              <a:rPr lang="ru-RU" sz="1800" b="1" dirty="0">
                <a:solidFill>
                  <a:srgbClr val="00B050"/>
                </a:solidFill>
              </a:rPr>
              <a:t> </a:t>
            </a:r>
            <a:r>
              <a:rPr lang="ru-RU" sz="2400" dirty="0"/>
              <a:t>«Что такое игрушка» «Моя любимая игрушка»                                        </a:t>
            </a:r>
          </a:p>
          <a:p>
            <a:pPr marL="0" indent="0">
              <a:buNone/>
            </a:pPr>
            <a:r>
              <a:rPr lang="ru-RU" sz="2400" dirty="0"/>
              <a:t>"Значение игрушки в жизни ребёнка" </a:t>
            </a:r>
            <a:r>
              <a:rPr lang="ru-RU" sz="2400" dirty="0" smtClean="0"/>
              <a:t>«</a:t>
            </a:r>
            <a:r>
              <a:rPr lang="ru-RU" sz="2400" dirty="0"/>
              <a:t>Береги игрушки» «Из чего сделаны игрушки</a:t>
            </a:r>
            <a:r>
              <a:rPr lang="ru-RU" sz="2400" dirty="0" smtClean="0"/>
              <a:t>?»</a:t>
            </a:r>
          </a:p>
          <a:p>
            <a:pPr marL="0" indent="0">
              <a:buNone/>
            </a:pPr>
            <a:r>
              <a:rPr lang="ru-RU" sz="2400" dirty="0" smtClean="0"/>
              <a:t>«</a:t>
            </a:r>
            <a:r>
              <a:rPr lang="ru-RU" sz="2400" dirty="0"/>
              <a:t>Игрушки - наши друзья», «Безопасные игрушки»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495800" y="2040669"/>
            <a:ext cx="4860032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Рассматривание </a:t>
            </a:r>
            <a:r>
              <a:rPr lang="ru-RU" sz="2400" dirty="0"/>
              <a:t>и сравнение </a:t>
            </a:r>
            <a:r>
              <a:rPr lang="ru-RU" sz="2400" dirty="0" smtClean="0"/>
              <a:t>игрушек </a:t>
            </a:r>
          </a:p>
          <a:p>
            <a:pPr marL="0" indent="0">
              <a:buNone/>
            </a:pPr>
            <a:r>
              <a:rPr lang="ru-RU" sz="2400" dirty="0"/>
              <a:t>Рассматривание картины "Дети в детском саду играют в игрушки" «Ссора из-за игрушки</a:t>
            </a:r>
            <a:r>
              <a:rPr lang="ru-RU" sz="2400" dirty="0" smtClean="0"/>
              <a:t>»</a:t>
            </a:r>
          </a:p>
          <a:p>
            <a:pPr marL="0" indent="0">
              <a:buNone/>
            </a:pPr>
            <a:r>
              <a:rPr lang="ru-RU" sz="2400" dirty="0" smtClean="0"/>
              <a:t>Сюжетные </a:t>
            </a:r>
            <a:r>
              <a:rPr lang="ru-RU" sz="2400" dirty="0"/>
              <a:t>картинки «Умей делиться игрушкой» «Как заботиться о игрушках»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2824" y="836712"/>
            <a:ext cx="4416492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dirty="0">
                <a:solidFill>
                  <a:schemeClr val="accent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Наблюдение «Ссора из-за игрушки</a:t>
            </a:r>
            <a:r>
              <a:rPr lang="ru-RU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» Беседа над проблемной ситуацией.</a:t>
            </a:r>
            <a:endParaRPr lang="ru-RU" dirty="0">
              <a:solidFill>
                <a:schemeClr val="tx2">
                  <a:lumMod val="85000"/>
                  <a:lumOff val="1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Прогулка. Выбираем игрушки для прогулки.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85928"/>
            <a:ext cx="3923928" cy="2942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477" y="3157401"/>
            <a:ext cx="3999323" cy="29994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Трудовая деятельность.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«Каждой игрушке своё место»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199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«Забота» мытьё игрушек.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564904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24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 dirty="0">
                <a:solidFill>
                  <a:schemeClr val="accent2"/>
                </a:solidFill>
                <a:latin typeface="Monotype Corsiva" pitchFamily="66" charset="0"/>
              </a:rPr>
              <a:t>     </a:t>
            </a: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Чтение </a:t>
            </a:r>
            <a:r>
              <a:rPr lang="ru-RU" sz="2000" dirty="0" err="1"/>
              <a:t>А.Барто</a:t>
            </a:r>
            <a:r>
              <a:rPr lang="ru-RU" sz="2000" dirty="0"/>
              <a:t> «Игрушки»</a:t>
            </a:r>
          </a:p>
          <a:p>
            <a:pPr marL="0" indent="0">
              <a:buNone/>
            </a:pPr>
            <a:r>
              <a:rPr lang="ru-RU" sz="2000" dirty="0"/>
              <a:t>«Непослушна кукла» </a:t>
            </a:r>
            <a:r>
              <a:rPr lang="ru-RU" sz="2000" dirty="0" err="1"/>
              <a:t>Т.Крюкова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«Мои игрушки» О. </a:t>
            </a:r>
            <a:r>
              <a:rPr lang="ru-RU" sz="2000" dirty="0" err="1"/>
              <a:t>Крас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А. Толстой «Был у Пети и Миши конь» Загадки об игрушках.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3"/>
          </p:nvPr>
        </p:nvSpPr>
        <p:spPr>
          <a:xfrm>
            <a:off x="4648200" y="332656"/>
            <a:ext cx="4038600" cy="579350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Просмотр презентации «Как делают игрушки» «Игрушки прошлого века»</a:t>
            </a:r>
          </a:p>
          <a:p>
            <a:pPr marL="0" indent="0">
              <a:buNone/>
            </a:pPr>
            <a:r>
              <a:rPr lang="ru-RU" sz="2000" dirty="0" smtClean="0"/>
              <a:t>Мультфильм «Живая игрушка»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348880"/>
            <a:ext cx="4642064" cy="34815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764704"/>
            <a:ext cx="8229600" cy="1143000"/>
          </a:xfrm>
        </p:spPr>
        <p:txBody>
          <a:bodyPr/>
          <a:lstStyle/>
          <a:p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175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«Магазин игрушек» «Фабрика игрушек» «Покорми Куклу»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00953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Игровые </a:t>
            </a:r>
            <a:r>
              <a:rPr lang="ru-RU" sz="2000" b="1" dirty="0" smtClean="0">
                <a:solidFill>
                  <a:srgbClr val="C00000"/>
                </a:solidFill>
              </a:rPr>
              <a:t>упражнение</a:t>
            </a:r>
          </a:p>
          <a:p>
            <a:pPr marL="0" indent="0">
              <a:buNone/>
            </a:pPr>
            <a:r>
              <a:rPr lang="ru-RU" sz="1600" dirty="0" smtClean="0"/>
              <a:t> «Дорисуй </a:t>
            </a:r>
            <a:r>
              <a:rPr lang="ru-RU" sz="1600" dirty="0"/>
              <a:t>игрушку" "Выбери игрушку", "Нарисуй игрушку по точкам" и т. д. Дидактические игры: "Кто где живет?", "где чей домик?", "Угадай, кто спрятался?" "Угадай, что изменилось?" «Принеси игрушку, какую назову» Узнай на ощупь», «Один - много», «Найди по описанию», </a:t>
            </a:r>
            <a:r>
              <a:rPr lang="ru-RU" sz="1600" dirty="0" smtClean="0"/>
              <a:t>«</a:t>
            </a:r>
            <a:r>
              <a:rPr lang="ru-RU" sz="1600" dirty="0"/>
              <a:t>Найди игрушку такого же цвета», «Чудесный мешочек».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30478"/>
            <a:ext cx="3738128" cy="2803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1008" y="1366160"/>
            <a:ext cx="2659021" cy="1994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621384" y="3541594"/>
            <a:ext cx="3641171" cy="27308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573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Default Design</vt:lpstr>
      <vt:lpstr>Проект «Моя любимая игрушка» (средняя группа)</vt:lpstr>
      <vt:lpstr>Паспорт проекта</vt:lpstr>
      <vt:lpstr>                    Этапы реализации проекта:  - Изучение  литературы по теме проекта.  - Подбор фотографий, иллюстраций, материалов, игр. - Составление плана работы. </vt:lpstr>
      <vt:lpstr>Совместная деятельность воспитателя с детьми.</vt:lpstr>
      <vt:lpstr>Слайд 5</vt:lpstr>
      <vt:lpstr>Слайд 6</vt:lpstr>
      <vt:lpstr>Трудовая деятельность.</vt:lpstr>
      <vt:lpstr>Слайд 8</vt:lpstr>
      <vt:lpstr> </vt:lpstr>
      <vt:lpstr>Лепка: "Зайчик ". Рисование: " Игрушка для друга»  Аппликация: «Весёлые мячики». </vt:lpstr>
      <vt:lpstr>Рассказывание детей на тему: "Моя игрушка", "Описание игрушки" </vt:lpstr>
      <vt:lpstr>Игра - драматизация по мотивам А.Барто «Игрушки»</vt:lpstr>
      <vt:lpstr>Работа с родителями.</vt:lpstr>
      <vt:lpstr>                                 Результат:  В целом он оправдал все поставленные цели. Особенно цели совместной деятельности ребенка и родителей. Родители после консультация «Какие игрушки полезны ребенку» пересмотрели свои взгляды на покупку игрушек. Некоторые родители не стали принимать участие нам не удалось включить их в работу. Дети продолжали улучшать свои навыки описательного рассказа  и рассказа из личного опыта, выступления публично. Они стали более бережно относиться к игрушкам. </vt:lpstr>
      <vt:lpstr>Спасибо за внимание!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</dc:title>
  <dc:creator>Наталия</dc:creator>
  <cp:lastModifiedBy>Admin</cp:lastModifiedBy>
  <cp:revision>33</cp:revision>
  <dcterms:created xsi:type="dcterms:W3CDTF">2006-03-12T10:44:39Z</dcterms:created>
  <dcterms:modified xsi:type="dcterms:W3CDTF">2003-07-28T20:22:25Z</dcterms:modified>
</cp:coreProperties>
</file>